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sldIdLst>
    <p:sldId id="256" r:id="rId2"/>
    <p:sldId id="257" r:id="rId3"/>
    <p:sldId id="259" r:id="rId4"/>
    <p:sldId id="260" r:id="rId5"/>
    <p:sldId id="284" r:id="rId6"/>
    <p:sldId id="285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72" r:id="rId15"/>
    <p:sldId id="277" r:id="rId16"/>
    <p:sldId id="273" r:id="rId17"/>
    <p:sldId id="276" r:id="rId18"/>
    <p:sldId id="275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mo Lobetti" initials="RL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cats with Albumin less than 2.6g/dl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GIL</c:v>
                </c:pt>
                <c:pt idx="1">
                  <c:v>IBD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D8-464F-B490-8FA485C0E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319992"/>
        <c:axId val="221320384"/>
      </c:barChart>
      <c:catAx>
        <c:axId val="22131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320384"/>
        <c:crosses val="autoZero"/>
        <c:auto val="1"/>
        <c:lblAlgn val="ctr"/>
        <c:lblOffset val="100"/>
        <c:noMultiLvlLbl val="0"/>
      </c:catAx>
      <c:valAx>
        <c:axId val="22132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31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6T14:56:11.531" idx="6">
    <p:pos x="6096" y="2720"/>
    <p:text>Does not make sense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9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2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8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20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3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4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7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6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5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5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8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3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0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23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7DF5-1F84-4D9C-AF6F-8AD9B1E93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830" y="-299279"/>
            <a:ext cx="11195181" cy="3575879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Hypoalbuminaemia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possible biomarker of gastro-intestinal lymphoma in cats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29062-CF0D-4C34-9797-4B6D6B947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252" y="5072269"/>
            <a:ext cx="9448800" cy="1230057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Lobetti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E. Lindquist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C.Berman</a:t>
            </a:r>
            <a:r>
              <a:rPr lang="en-GB" b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l"/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Bryanston Veterinary Hospital, Bryanston, South Africa       </a:t>
            </a:r>
          </a:p>
          <a:p>
            <a:pPr algn="l"/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SonoPath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New Jersey, USA </a:t>
            </a:r>
          </a:p>
          <a:p>
            <a:pPr algn="l"/>
            <a:endParaRPr lang="en-GB" b="1" u="sng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dirty="0"/>
          </a:p>
        </p:txBody>
      </p:sp>
      <p:pic>
        <p:nvPicPr>
          <p:cNvPr id="15" name="Picture 14" descr="Logo.jpg">
            <a:extLst>
              <a:ext uri="{FF2B5EF4-FFF2-40B4-BE49-F238E27FC236}">
                <a16:creationId xmlns:a16="http://schemas.microsoft.com/office/drawing/2014/main" id="{B6147C23-9858-44F9-B10C-F38D5B882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52" y="3385758"/>
            <a:ext cx="3452329" cy="167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6C27D-53FA-47BB-86B2-7995C5D2D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81" y="3370299"/>
            <a:ext cx="5708316" cy="16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5D9F9F-584D-4B8B-AD91-31107FB8B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2" r="804" b="-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FED524-3052-42CA-913B-74EF21D8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2800" b="1" dirty="0"/>
              <a:t>Materials and Methods-Study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F9A90-3577-4061-8DDD-C36DEE76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ZA" sz="2400" b="1" dirty="0"/>
              <a:t>Medical records of 38 client owned cats diagnosed with GIL and IBD retrospectively evaluated</a:t>
            </a:r>
          </a:p>
          <a:p>
            <a:r>
              <a:rPr lang="en-ZA" sz="2400" b="1" dirty="0"/>
              <a:t>Multi-institutional study from practices in North America, Canada, and  South Africa</a:t>
            </a:r>
          </a:p>
          <a:p>
            <a:endParaRPr lang="en-ZA" sz="2400" dirty="0"/>
          </a:p>
          <a:p>
            <a:endParaRPr lang="en-Z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016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30B8-190B-46B3-939B-9F805729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Materials and Methods-Study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90F6-F553-454E-98B5-56D69E404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Inclusion criteria:</a:t>
            </a:r>
          </a:p>
          <a:p>
            <a:r>
              <a:rPr lang="en-ZA" b="1" dirty="0"/>
              <a:t>Compatible history and clinical signs</a:t>
            </a:r>
          </a:p>
          <a:p>
            <a:r>
              <a:rPr lang="en-ZA" b="1" dirty="0"/>
              <a:t>Serum protein assay</a:t>
            </a:r>
          </a:p>
          <a:p>
            <a:r>
              <a:rPr lang="en-ZA" b="1" dirty="0"/>
              <a:t>Morphological evidence of intestinal thickening on US - performed by various </a:t>
            </a:r>
            <a:r>
              <a:rPr lang="en-ZA" b="1" dirty="0" err="1"/>
              <a:t>ultrasonographers</a:t>
            </a:r>
            <a:r>
              <a:rPr lang="en-ZA" b="1" dirty="0"/>
              <a:t> but images reviewed and evaluated by one specialist (E. Lindquist)</a:t>
            </a:r>
          </a:p>
          <a:p>
            <a:endParaRPr lang="en-ZA" b="1" dirty="0"/>
          </a:p>
          <a:p>
            <a:r>
              <a:rPr lang="en-ZA" b="1" dirty="0"/>
              <a:t>Endoscopically derived mucosal biopsies</a:t>
            </a:r>
          </a:p>
          <a:p>
            <a:endParaRPr lang="en-ZA" b="1" dirty="0"/>
          </a:p>
          <a:p>
            <a:r>
              <a:rPr lang="en-ZA" b="1" dirty="0"/>
              <a:t>Endoscopy performed at practices where ultrasound was done</a:t>
            </a:r>
          </a:p>
        </p:txBody>
      </p:sp>
    </p:spTree>
    <p:extLst>
      <p:ext uri="{BB962C8B-B14F-4D97-AF65-F5344CB8AC3E}">
        <p14:creationId xmlns:p14="http://schemas.microsoft.com/office/powerpoint/2010/main" val="220427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6DA78-3C6E-45EB-8961-DA51B7A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anchor="ctr">
            <a:normAutofit/>
          </a:bodyPr>
          <a:lstStyle/>
          <a:p>
            <a:r>
              <a:rPr lang="en-ZA" b="1" dirty="0"/>
              <a:t>Materials and Methods: Groups</a:t>
            </a: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8448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39E5F-828C-4B25-AC12-D0C64F3C8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70" y="2160589"/>
            <a:ext cx="554973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Based on endoscopic biopsies divided into 2 groups:</a:t>
            </a:r>
          </a:p>
          <a:p>
            <a:endParaRPr lang="en-ZA" b="1" dirty="0"/>
          </a:p>
          <a:p>
            <a:r>
              <a:rPr lang="en-ZA" b="1" dirty="0"/>
              <a:t>Group 1</a:t>
            </a:r>
            <a:r>
              <a:rPr lang="en-ZA" b="1" dirty="0">
                <a:sym typeface="Wingdings" panose="05000000000000000000" pitchFamily="2" charset="2"/>
              </a:rPr>
              <a:t>  25 cats with GIL</a:t>
            </a:r>
          </a:p>
          <a:p>
            <a:endParaRPr lang="en-ZA" b="1" dirty="0">
              <a:sym typeface="Wingdings" panose="05000000000000000000" pitchFamily="2" charset="2"/>
            </a:endParaRPr>
          </a:p>
          <a:p>
            <a:r>
              <a:rPr lang="en-ZA" b="1" dirty="0">
                <a:sym typeface="Wingdings" panose="05000000000000000000" pitchFamily="2" charset="2"/>
              </a:rPr>
              <a:t>Group 2 13 cats with IBD</a:t>
            </a:r>
          </a:p>
          <a:p>
            <a:endParaRPr lang="en-ZA" dirty="0">
              <a:sym typeface="Wingdings" panose="05000000000000000000" pitchFamily="2" charset="2"/>
            </a:endParaRPr>
          </a:p>
          <a:p>
            <a:endParaRPr lang="en-ZA" dirty="0"/>
          </a:p>
        </p:txBody>
      </p:sp>
      <p:pic>
        <p:nvPicPr>
          <p:cNvPr id="1030" name="Picture 6" descr="Image result for endoscopy cats with intestinal lymphoma">
            <a:extLst>
              <a:ext uri="{FF2B5EF4-FFF2-40B4-BE49-F238E27FC236}">
                <a16:creationId xmlns:a16="http://schemas.microsoft.com/office/drawing/2014/main" id="{20872EC9-AE9F-41B1-8D6E-8A67F786A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" r="-3" b="-3"/>
          <a:stretch/>
        </p:blipFill>
        <p:spPr bwMode="auto">
          <a:xfrm>
            <a:off x="7525132" y="10"/>
            <a:ext cx="4657341" cy="34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ndoscopy cats with intestinal lymphoma">
            <a:extLst>
              <a:ext uri="{FF2B5EF4-FFF2-40B4-BE49-F238E27FC236}">
                <a16:creationId xmlns:a16="http://schemas.microsoft.com/office/drawing/2014/main" id="{50B15432-82C2-4ECF-9AE8-17AD5DF75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r="-3" b="-3"/>
          <a:stretch/>
        </p:blipFill>
        <p:spPr bwMode="auto">
          <a:xfrm>
            <a:off x="7528308" y="3437472"/>
            <a:ext cx="4657341" cy="34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1079C6-797B-48C3-B556-2BC41D48D19A}"/>
              </a:ext>
            </a:extLst>
          </p:cNvPr>
          <p:cNvSpPr/>
          <p:nvPr/>
        </p:nvSpPr>
        <p:spPr>
          <a:xfrm>
            <a:off x="8131126" y="821635"/>
            <a:ext cx="787791" cy="303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044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9">
            <a:extLst>
              <a:ext uri="{FF2B5EF4-FFF2-40B4-BE49-F238E27FC236}">
                <a16:creationId xmlns:a16="http://schemas.microsoft.com/office/drawing/2014/main" id="{702EF214-B007-4771-8985-A3041E8F6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2BF9CC7-88C9-4BDF-845E-2BB24ADD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3BDFA9-3CAC-42FD-97D5-4F4FEF5E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B4B9049-A2D4-40FE-A49C-70450D12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43DE6DC5-6433-482B-970E-3FCDDA39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5C409EFF-FE08-4B90-9C93-B11960F26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B247D5D-6A57-4E15-B30F-EF614BEA0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3DE0615-51F9-4436-BC6F-8B37603C0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687DCF6E-0DB3-4AB1-9CD0-A726BDAE3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230C3CB-B359-4E08-8158-23972151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C28B691-36C0-43DF-BA92-BBDFA845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C449D-0194-4D36-BC44-AEF727DD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A" sz="3600" b="1" dirty="0"/>
              <a:t>Materials and Methods-Statistical analysis: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42593-5676-4092-A296-8246CA049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dirty="0">
                <a:solidFill>
                  <a:schemeClr val="bg1"/>
                </a:solidFill>
              </a:rPr>
              <a:t>Degree of </a:t>
            </a:r>
            <a:r>
              <a:rPr lang="en-ZA" sz="1800" b="1" dirty="0" err="1">
                <a:solidFill>
                  <a:schemeClr val="bg1"/>
                </a:solidFill>
              </a:rPr>
              <a:t>hypoalbuminaemia</a:t>
            </a:r>
            <a:r>
              <a:rPr lang="en-ZA" sz="1800" b="1" dirty="0">
                <a:solidFill>
                  <a:schemeClr val="bg1"/>
                </a:solidFill>
              </a:rPr>
              <a:t> correlated between the 2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dirty="0">
                <a:solidFill>
                  <a:schemeClr val="bg1"/>
                </a:solidFill>
              </a:rPr>
              <a:t>Student T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 &lt;0.05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0FB78AF-B74B-42B8-8A85-322CD8F8E6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9" b="19089"/>
          <a:stretch>
            <a:fillRect/>
          </a:stretch>
        </p:blipFill>
        <p:spPr>
          <a:xfrm>
            <a:off x="6096001" y="2272469"/>
            <a:ext cx="5143500" cy="2300547"/>
          </a:xfrm>
          <a:prstGeom prst="rect">
            <a:avLst/>
          </a:pr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47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86B6-E432-46B1-B3A4-84DD80B6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Results: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595E95-ACB6-47F4-8A6C-12F715596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912182"/>
              </p:ext>
            </p:extLst>
          </p:nvPr>
        </p:nvGraphicFramePr>
        <p:xfrm>
          <a:off x="476562" y="1365456"/>
          <a:ext cx="8797440" cy="336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480">
                  <a:extLst>
                    <a:ext uri="{9D8B030D-6E8A-4147-A177-3AD203B41FA5}">
                      <a16:colId xmlns:a16="http://schemas.microsoft.com/office/drawing/2014/main" val="1613859490"/>
                    </a:ext>
                  </a:extLst>
                </a:gridCol>
                <a:gridCol w="2932480">
                  <a:extLst>
                    <a:ext uri="{9D8B030D-6E8A-4147-A177-3AD203B41FA5}">
                      <a16:colId xmlns:a16="http://schemas.microsoft.com/office/drawing/2014/main" val="4101805060"/>
                    </a:ext>
                  </a:extLst>
                </a:gridCol>
                <a:gridCol w="2932480">
                  <a:extLst>
                    <a:ext uri="{9D8B030D-6E8A-4147-A177-3AD203B41FA5}">
                      <a16:colId xmlns:a16="http://schemas.microsoft.com/office/drawing/2014/main" val="959089370"/>
                    </a:ext>
                  </a:extLst>
                </a:gridCol>
              </a:tblGrid>
              <a:tr h="1121856">
                <a:tc>
                  <a:txBody>
                    <a:bodyPr/>
                    <a:lstStyle/>
                    <a:p>
                      <a:r>
                        <a:rPr lang="en-ZA" dirty="0"/>
                        <a:t>Group: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Age (years):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Median: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71507"/>
                  </a:ext>
                </a:extLst>
              </a:tr>
              <a:tr h="1121856">
                <a:tc>
                  <a:txBody>
                    <a:bodyPr/>
                    <a:lstStyle/>
                    <a:p>
                      <a:r>
                        <a:rPr lang="en-ZA" dirty="0"/>
                        <a:t>GIL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061856"/>
                  </a:ext>
                </a:extLst>
              </a:tr>
              <a:tr h="1121856">
                <a:tc>
                  <a:txBody>
                    <a:bodyPr/>
                    <a:lstStyle/>
                    <a:p>
                      <a:r>
                        <a:rPr lang="en-ZA" dirty="0"/>
                        <a:t>IBD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4825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AE32D95-F16F-44A8-BF2E-5E960F619CD5}"/>
              </a:ext>
            </a:extLst>
          </p:cNvPr>
          <p:cNvSpPr/>
          <p:nvPr/>
        </p:nvSpPr>
        <p:spPr>
          <a:xfrm>
            <a:off x="197264" y="4927601"/>
            <a:ext cx="1039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 statistical difference between the groups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07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08D41-E901-4AC3-8337-42D99840F57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897" y="620412"/>
            <a:ext cx="9772968" cy="5765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51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5B76-4A2E-459F-870A-F8B2FDAC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Results: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9394AB-1D06-4E60-8F0C-FDA1911D5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581513"/>
              </p:ext>
            </p:extLst>
          </p:nvPr>
        </p:nvGraphicFramePr>
        <p:xfrm>
          <a:off x="439324" y="1333315"/>
          <a:ext cx="8596311" cy="359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2227029750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988127848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84986138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ZA" dirty="0"/>
                        <a:t>Group: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Albumin (g/d)l: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Median: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392769"/>
                  </a:ext>
                </a:extLst>
              </a:tr>
              <a:tr h="1187543">
                <a:tc>
                  <a:txBody>
                    <a:bodyPr/>
                    <a:lstStyle/>
                    <a:p>
                      <a:r>
                        <a:rPr lang="en-ZA" dirty="0"/>
                        <a:t>GIL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1.5-2.5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081627"/>
                  </a:ext>
                </a:extLst>
              </a:tr>
              <a:tr h="1187543">
                <a:tc>
                  <a:txBody>
                    <a:bodyPr/>
                    <a:lstStyle/>
                    <a:p>
                      <a:r>
                        <a:rPr lang="en-ZA" dirty="0"/>
                        <a:t>IBD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2.5-3.5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8671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D936DED-B709-4739-B142-78F61B4C7A02}"/>
              </a:ext>
            </a:extLst>
          </p:cNvPr>
          <p:cNvSpPr/>
          <p:nvPr/>
        </p:nvSpPr>
        <p:spPr>
          <a:xfrm>
            <a:off x="227282" y="5015974"/>
            <a:ext cx="101521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Statistical difference between groups(p&lt;0.05)</a:t>
            </a:r>
          </a:p>
          <a:p>
            <a:pPr algn="ctr"/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226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7EE698-4146-4310-A3FF-CBD2FC85B6E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448" y="1087120"/>
            <a:ext cx="7172960" cy="4544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64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A6DD-9C63-49A7-AF4E-E922E046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Results: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FEB0315-98D8-489A-9C8A-910A0A9F6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12238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1900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3F45-1EDA-46E3-8564-140CA49E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Discussion: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51E9-1BAA-4A9C-885F-0B6ECEECC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/>
              <a:t>GIL and IBD common conditions causing GIT signs in cats</a:t>
            </a:r>
          </a:p>
          <a:p>
            <a:endParaRPr lang="en-ZA" b="1" dirty="0"/>
          </a:p>
          <a:p>
            <a:r>
              <a:rPr lang="en-ZA" b="1" dirty="0"/>
              <a:t>Chance of developing GIL higher with a previous diagnosis of IBD</a:t>
            </a:r>
          </a:p>
          <a:p>
            <a:endParaRPr lang="en-ZA" b="1" dirty="0"/>
          </a:p>
          <a:p>
            <a:r>
              <a:rPr lang="en-ZA" b="1" dirty="0"/>
              <a:t>Difficulty making diagnosis!!</a:t>
            </a:r>
          </a:p>
          <a:p>
            <a:endParaRPr lang="en-ZA" b="1" dirty="0"/>
          </a:p>
          <a:p>
            <a:r>
              <a:rPr lang="en-ZA" b="1" dirty="0"/>
              <a:t>Both require a histological diagnosis</a:t>
            </a:r>
          </a:p>
          <a:p>
            <a:endParaRPr lang="en-ZA" b="1" dirty="0"/>
          </a:p>
          <a:p>
            <a:r>
              <a:rPr lang="en-ZA" b="1" dirty="0"/>
              <a:t>Surgical biopsies&gt;&gt;&gt;Endoscopic biopsies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490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BF35CA-8AA0-428F-ABED-5B77A6C39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4A156A-791B-4BD9-8452-A798A15D2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652CB1-59D3-4DAB-AD45-8DFB73895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3539C1B-883E-4130-95FA-2A6FD3E4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44CEE5F-144C-437F-9472-22EE3E3D1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621BB31-AA71-4E9B-8854-3C62F162F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336141D-E3C6-4E7B-8923-B31C3E16F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113BE6F-9D13-4E70-B7AB-C8CC2546A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EB82C3-C636-4A90-B9A5-905EC38E0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46B4C4A-5A81-43CF-93ED-5FA59D5BE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3715C1A-EBA1-41A6-AC20-D6A7C4871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D2D1C1-EC45-49E7-8641-9578EA5F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Abstract disclosures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F772C-70EB-4010-AFDD-68DB22216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4336" y="4514446"/>
            <a:ext cx="4299666" cy="871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/>
              <a:t>Authors have no disclosures related to this presentation</a:t>
            </a:r>
          </a:p>
          <a:p>
            <a:endParaRPr lang="en-US" sz="1800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3D271DD-C9EA-4985-BA0C-037A88FA3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No sign">
            <a:extLst>
              <a:ext uri="{FF2B5EF4-FFF2-40B4-BE49-F238E27FC236}">
                <a16:creationId xmlns:a16="http://schemas.microsoft.com/office/drawing/2014/main" id="{E71EAF5F-63E6-4803-99AF-4F47EB954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6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7303-9FF5-4613-9D97-966372D8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Discussion: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446FA-4585-4699-832D-6A78D07FD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/>
              <a:t>This study: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B7F5A5-4677-4806-8F18-EA1B5DE4A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b="1" dirty="0"/>
              <a:t>Previous studies: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F11E36-C5BB-448B-BFFE-370ADBCB26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ZA" b="1" dirty="0"/>
              <a:t>IBD age: Median 10, range 1-17 years</a:t>
            </a:r>
          </a:p>
          <a:p>
            <a:r>
              <a:rPr lang="en-ZA" b="1" dirty="0"/>
              <a:t>GIL age: Median 13 ,range 4-18 years</a:t>
            </a:r>
          </a:p>
          <a:p>
            <a:r>
              <a:rPr lang="en-ZA" b="1" dirty="0"/>
              <a:t>IBD albumin: Median 3.15,range 1.6-4.1g/dl</a:t>
            </a:r>
          </a:p>
          <a:p>
            <a:r>
              <a:rPr lang="en-ZA" b="1" dirty="0"/>
              <a:t>GIL albumin: Median 3.0, range 2-4.1g/dl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7CD8DD-317B-4CB5-9429-DD0E702B62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b="1" dirty="0"/>
              <a:t>IBD age: Median 10.5, range 1-13 years</a:t>
            </a:r>
          </a:p>
          <a:p>
            <a:r>
              <a:rPr lang="en-ZA" b="1" dirty="0"/>
              <a:t>GIL age: Median 10.1,range 3-19 years</a:t>
            </a:r>
          </a:p>
          <a:p>
            <a:r>
              <a:rPr lang="en-ZA" b="1" dirty="0"/>
              <a:t>IBD albumin: Median 2.75 ,range 2.5-3.5g/dl</a:t>
            </a:r>
          </a:p>
          <a:p>
            <a:r>
              <a:rPr lang="en-ZA" b="1" dirty="0"/>
              <a:t>GIL albumin: Median of 2,range  1.5-2.5g/dl</a:t>
            </a:r>
          </a:p>
        </p:txBody>
      </p:sp>
    </p:spTree>
    <p:extLst>
      <p:ext uri="{BB962C8B-B14F-4D97-AF65-F5344CB8AC3E}">
        <p14:creationId xmlns:p14="http://schemas.microsoft.com/office/powerpoint/2010/main" val="6457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5FD13B3-3F58-4777-997E-5447AA079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FE7BD20-6D81-4370-9DB7-04C9B4E9F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08F0ECF-D673-4442-A82C-CDA64905A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23">
              <a:extLst>
                <a:ext uri="{FF2B5EF4-FFF2-40B4-BE49-F238E27FC236}">
                  <a16:creationId xmlns:a16="http://schemas.microsoft.com/office/drawing/2014/main" id="{2AF8E598-80EA-41AD-A0F3-9543D601A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25">
              <a:extLst>
                <a:ext uri="{FF2B5EF4-FFF2-40B4-BE49-F238E27FC236}">
                  <a16:creationId xmlns:a16="http://schemas.microsoft.com/office/drawing/2014/main" id="{AC7D6F9C-7670-4ACC-ACE1-A6BD24F5C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FF420142-D3AA-46D3-A3A5-250686CD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Rectangle 27">
              <a:extLst>
                <a:ext uri="{FF2B5EF4-FFF2-40B4-BE49-F238E27FC236}">
                  <a16:creationId xmlns:a16="http://schemas.microsoft.com/office/drawing/2014/main" id="{051037D6-83DE-41D6-9103-84ABD0FEE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9" name="Rectangle 28">
              <a:extLst>
                <a:ext uri="{FF2B5EF4-FFF2-40B4-BE49-F238E27FC236}">
                  <a16:creationId xmlns:a16="http://schemas.microsoft.com/office/drawing/2014/main" id="{FCAED6F3-E1FA-489A-A2B1-E97972EB4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0" name="Rectangle 29">
              <a:extLst>
                <a:ext uri="{FF2B5EF4-FFF2-40B4-BE49-F238E27FC236}">
                  <a16:creationId xmlns:a16="http://schemas.microsoft.com/office/drawing/2014/main" id="{AA247423-55F2-4D5D-806A-BE33BE6B1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B2FE1F39-B712-4260-8DA6-3B6A94102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2" name="Isosceles Triangle 201">
              <a:extLst>
                <a:ext uri="{FF2B5EF4-FFF2-40B4-BE49-F238E27FC236}">
                  <a16:creationId xmlns:a16="http://schemas.microsoft.com/office/drawing/2014/main" id="{0259AF7F-DAB9-4EE7-BBEF-7B961E5C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 result for albumin">
            <a:extLst>
              <a:ext uri="{FF2B5EF4-FFF2-40B4-BE49-F238E27FC236}">
                <a16:creationId xmlns:a16="http://schemas.microsoft.com/office/drawing/2014/main" id="{EFCC569E-E937-4AE0-83A5-C266197BFE1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8" t="4390" r="-1" b="4700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637F63F2-649A-41EF-BE19-652586482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4" name="Parallelogram 203">
            <a:extLst>
              <a:ext uri="{FF2B5EF4-FFF2-40B4-BE49-F238E27FC236}">
                <a16:creationId xmlns:a16="http://schemas.microsoft.com/office/drawing/2014/main" id="{054F7F79-F447-429D-8CB8-7459C972E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8C18954F-0B0F-44A8-91E0-847BF7010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7C0A67AA-69E1-4F6D-A8A6-E7A2EAB7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Rectangle 23">
            <a:extLst>
              <a:ext uri="{FF2B5EF4-FFF2-40B4-BE49-F238E27FC236}">
                <a16:creationId xmlns:a16="http://schemas.microsoft.com/office/drawing/2014/main" id="{1D6D9E94-9FEE-4E26-AE7D-4E3E03A0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FFBBE-718A-4BD5-A35B-E69A8D8E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Conclusion:</a:t>
            </a:r>
          </a:p>
        </p:txBody>
      </p:sp>
      <p:sp>
        <p:nvSpPr>
          <p:cNvPr id="208" name="Rectangle 25">
            <a:extLst>
              <a:ext uri="{FF2B5EF4-FFF2-40B4-BE49-F238E27FC236}">
                <a16:creationId xmlns:a16="http://schemas.microsoft.com/office/drawing/2014/main" id="{0CC2471B-F98C-4D94-8777-C8D8912A9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E943A1EA-7FA0-4E82-9E41-7778E1659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91338-7AFA-427C-B20F-8949B593D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98166" y="1387344"/>
            <a:ext cx="6487955" cy="38823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400" b="1" dirty="0"/>
              <a:t> </a:t>
            </a:r>
            <a:r>
              <a:rPr lang="en-US" sz="2400" b="1" dirty="0" err="1"/>
              <a:t>Hypoalbuminaemia</a:t>
            </a:r>
            <a:r>
              <a:rPr lang="en-US" sz="2400" b="1" dirty="0"/>
              <a:t> more common In GIL</a:t>
            </a:r>
          </a:p>
          <a:p>
            <a:pPr>
              <a:buFont typeface="Wingdings 3" charset="2"/>
              <a:buChar char=""/>
            </a:pPr>
            <a:endParaRPr lang="en-US" sz="2400" b="1" dirty="0"/>
          </a:p>
          <a:p>
            <a:pPr>
              <a:buFont typeface="Wingdings 3" charset="2"/>
              <a:buChar char=""/>
            </a:pPr>
            <a:r>
              <a:rPr lang="en-US" sz="2400" b="1" dirty="0"/>
              <a:t> Disruption of the intestinal wall integrity</a:t>
            </a:r>
          </a:p>
          <a:p>
            <a:pPr>
              <a:buFont typeface="Wingdings 3" charset="2"/>
              <a:buChar char=""/>
            </a:pPr>
            <a:endParaRPr lang="en-US" sz="2400" b="1" dirty="0"/>
          </a:p>
          <a:p>
            <a:pPr>
              <a:buFont typeface="Wingdings 3" charset="2"/>
              <a:buChar char=""/>
            </a:pPr>
            <a:r>
              <a:rPr lang="en-US" sz="2400" b="1" dirty="0"/>
              <a:t> Can still occur in both conditions</a:t>
            </a:r>
          </a:p>
          <a:p>
            <a:pPr>
              <a:buFont typeface="Wingdings 3" charset="2"/>
              <a:buChar char=""/>
            </a:pPr>
            <a:endParaRPr lang="en-US" sz="2400" b="1" dirty="0"/>
          </a:p>
          <a:p>
            <a:pPr>
              <a:buFont typeface="Wingdings 3" charset="2"/>
              <a:buChar char=""/>
            </a:pPr>
            <a:r>
              <a:rPr lang="en-US" sz="2400" b="1" dirty="0"/>
              <a:t> Cannot undervalue compatible history, ultrasound and biopsies!!!!!!</a:t>
            </a:r>
          </a:p>
          <a:p>
            <a:pPr>
              <a:buFont typeface="Wingdings 3" charset="2"/>
              <a:buChar char=""/>
            </a:pPr>
            <a:endParaRPr lang="en-US" sz="2400" dirty="0"/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  <a:p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sp>
        <p:nvSpPr>
          <p:cNvPr id="210" name="Rectangle 27">
            <a:extLst>
              <a:ext uri="{FF2B5EF4-FFF2-40B4-BE49-F238E27FC236}">
                <a16:creationId xmlns:a16="http://schemas.microsoft.com/office/drawing/2014/main" id="{AFAAF75F-1732-434D-983C-04B19185B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1" name="Rectangle 28">
            <a:extLst>
              <a:ext uri="{FF2B5EF4-FFF2-40B4-BE49-F238E27FC236}">
                <a16:creationId xmlns:a16="http://schemas.microsoft.com/office/drawing/2014/main" id="{B5721446-F8B2-46D7-B9FA-197016D0D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2" name="Rectangle 29">
            <a:extLst>
              <a:ext uri="{FF2B5EF4-FFF2-40B4-BE49-F238E27FC236}">
                <a16:creationId xmlns:a16="http://schemas.microsoft.com/office/drawing/2014/main" id="{AF09704D-A239-4559-A447-A072A7E86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id="{CDB22AD5-4F36-43F4-985C-AF8CC39B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F66BE-E617-437A-9B63-4C23EA46C977}"/>
              </a:ext>
            </a:extLst>
          </p:cNvPr>
          <p:cNvSpPr/>
          <p:nvPr/>
        </p:nvSpPr>
        <p:spPr>
          <a:xfrm>
            <a:off x="2018052" y="5488609"/>
            <a:ext cx="80060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C68173-E1F4-47C6-ADF4-D85055AEA888}"/>
              </a:ext>
            </a:extLst>
          </p:cNvPr>
          <p:cNvSpPr/>
          <p:nvPr/>
        </p:nvSpPr>
        <p:spPr>
          <a:xfrm>
            <a:off x="5358540" y="524997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E1E03D-6A06-40D0-8E51-3083617E590F}"/>
              </a:ext>
            </a:extLst>
          </p:cNvPr>
          <p:cNvSpPr/>
          <p:nvPr/>
        </p:nvSpPr>
        <p:spPr>
          <a:xfrm>
            <a:off x="1725041" y="5375916"/>
            <a:ext cx="1023824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SERUM ALBUMIN CAN BE USED AS A BIOMARKER TO DIFFERENTIATE BETWEEN GIL AND IBD!!!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17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9923-B4B9-4D57-8EB0-6AEEF3A63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4335468" cy="2875534"/>
          </a:xfrm>
        </p:spPr>
        <p:txBody>
          <a:bodyPr>
            <a:normAutofit/>
          </a:bodyPr>
          <a:lstStyle/>
          <a:p>
            <a:r>
              <a:rPr lang="en-ZA" b="1" dirty="0"/>
              <a:t>Limitations: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BFEAF-C44F-474F-ABDF-E85FF55BD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53667"/>
            <a:ext cx="4335468" cy="1096899"/>
          </a:xfrm>
        </p:spPr>
        <p:txBody>
          <a:bodyPr>
            <a:normAutofit/>
          </a:bodyPr>
          <a:lstStyle/>
          <a:p>
            <a:r>
              <a:rPr lang="en-ZA" sz="2400" b="1" dirty="0"/>
              <a:t>Purely retrospective study</a:t>
            </a:r>
          </a:p>
          <a:p>
            <a:r>
              <a:rPr lang="en-ZA" sz="2400" b="1" dirty="0"/>
              <a:t>No surgical biopsies taken</a:t>
            </a:r>
          </a:p>
          <a:p>
            <a:endParaRPr lang="en-ZA" dirty="0"/>
          </a:p>
        </p:txBody>
      </p:sp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E545950B-B475-4B12-80D7-2F346926F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8" y="1924043"/>
            <a:ext cx="3280613" cy="3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2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1B58F-5178-498D-98A4-14C4D7EE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21" y="178904"/>
            <a:ext cx="8596668" cy="1320800"/>
          </a:xfrm>
        </p:spPr>
        <p:txBody>
          <a:bodyPr/>
          <a:lstStyle/>
          <a:p>
            <a:r>
              <a:rPr lang="en-ZA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DFF9-0D3E-4D89-8D67-F600ED1E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874643"/>
            <a:ext cx="10071651" cy="58044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ZA" dirty="0" err="1"/>
              <a:t>Wolfesberger</a:t>
            </a:r>
            <a:r>
              <a:rPr lang="en-ZA" dirty="0"/>
              <a:t> B, Fuchs-</a:t>
            </a:r>
            <a:r>
              <a:rPr lang="en-ZA" dirty="0" err="1"/>
              <a:t>Baumgartinger</a:t>
            </a:r>
            <a:r>
              <a:rPr lang="en-ZA" dirty="0"/>
              <a:t> A, Hammer SE, et al. World Health Organisation Classification of Lymphoid Tumours in Veterinary and Human Medicine: a Comparative Evaluation of Gastrointestinal Lymphomas in 61 Cats. </a:t>
            </a:r>
            <a:r>
              <a:rPr lang="en-ZA" i="1" dirty="0"/>
              <a:t>J Comp Path 2018; 159: 1-10.</a:t>
            </a:r>
          </a:p>
          <a:p>
            <a:pPr algn="just"/>
            <a:r>
              <a:rPr lang="en-ZA" dirty="0" err="1"/>
              <a:t>Allenspach</a:t>
            </a:r>
            <a:r>
              <a:rPr lang="en-ZA" dirty="0"/>
              <a:t> K. Diagnosis of small intestinal disorders in dogs and cats. </a:t>
            </a:r>
            <a:r>
              <a:rPr lang="en-ZA" i="1" dirty="0"/>
              <a:t>Vet Clin Small </a:t>
            </a:r>
            <a:r>
              <a:rPr lang="en-ZA" i="1" dirty="0" err="1"/>
              <a:t>Anim</a:t>
            </a:r>
            <a:r>
              <a:rPr lang="en-ZA" i="1" dirty="0"/>
              <a:t> </a:t>
            </a:r>
            <a:r>
              <a:rPr lang="en-ZA" dirty="0"/>
              <a:t>2013; 43: 1227-1240.</a:t>
            </a:r>
          </a:p>
          <a:p>
            <a:pPr algn="just"/>
            <a:r>
              <a:rPr lang="en-ZA" dirty="0" err="1"/>
              <a:t>Jergens</a:t>
            </a:r>
            <a:r>
              <a:rPr lang="en-ZA" dirty="0"/>
              <a:t> AE. Feline Idiopathic Inflammatory Bowel Disease: What we know and what remains to be unravelled</a:t>
            </a:r>
            <a:r>
              <a:rPr lang="en-ZA" b="1" dirty="0"/>
              <a:t>. </a:t>
            </a:r>
            <a:r>
              <a:rPr lang="en-ZA" i="1" dirty="0"/>
              <a:t>Journal of Feline Medicine and Surgery </a:t>
            </a:r>
            <a:r>
              <a:rPr lang="en-ZA" dirty="0"/>
              <a:t>2012; 14: 445-458.</a:t>
            </a:r>
          </a:p>
          <a:p>
            <a:pPr algn="just"/>
            <a:r>
              <a:rPr lang="en-ZA" dirty="0"/>
              <a:t>Russell KJ, Beatty JA, </a:t>
            </a:r>
            <a:r>
              <a:rPr lang="en-ZA" dirty="0" err="1"/>
              <a:t>Dhand</a:t>
            </a:r>
            <a:r>
              <a:rPr lang="en-ZA" dirty="0"/>
              <a:t> N, et al. Feline low-grade alimentary lymphoma: how common is it? </a:t>
            </a:r>
            <a:r>
              <a:rPr lang="en-ZA" i="1" dirty="0"/>
              <a:t>Journal of Feline Medicine and Surgery </a:t>
            </a:r>
            <a:r>
              <a:rPr lang="en-ZA" dirty="0"/>
              <a:t>2012; 14: 910-912.</a:t>
            </a:r>
            <a:r>
              <a:rPr lang="en-ZA" i="1" dirty="0"/>
              <a:t> </a:t>
            </a:r>
          </a:p>
          <a:p>
            <a:pPr algn="just"/>
            <a:r>
              <a:rPr lang="en-ZA" dirty="0" err="1"/>
              <a:t>Awaysheh</a:t>
            </a:r>
            <a:r>
              <a:rPr lang="en-ZA" dirty="0"/>
              <a:t> A, </a:t>
            </a:r>
            <a:r>
              <a:rPr lang="en-ZA" dirty="0" err="1"/>
              <a:t>Wilcke</a:t>
            </a:r>
            <a:r>
              <a:rPr lang="en-ZA" dirty="0"/>
              <a:t> J, </a:t>
            </a:r>
            <a:r>
              <a:rPr lang="en-ZA" dirty="0" err="1"/>
              <a:t>Elvinger</a:t>
            </a:r>
            <a:r>
              <a:rPr lang="en-ZA" dirty="0"/>
              <a:t> F, et al. Evaluation of supervised machine learning algorithms to distinguish between inflammatory bowel disease and alimentary lymphoma in cats. </a:t>
            </a:r>
            <a:r>
              <a:rPr lang="en-ZA" i="1" dirty="0"/>
              <a:t>Journal of Veterinary Diagnostic Investigation </a:t>
            </a:r>
            <a:r>
              <a:rPr lang="en-ZA" dirty="0"/>
              <a:t>2016; 28: 679-687.</a:t>
            </a:r>
          </a:p>
          <a:p>
            <a:pPr algn="just"/>
            <a:r>
              <a:rPr lang="en-ZA" dirty="0" err="1"/>
              <a:t>Zwingenberger</a:t>
            </a:r>
            <a:r>
              <a:rPr lang="en-ZA" dirty="0"/>
              <a:t> AL, Marks SL, Baker TW, et al. Ultrasonographic Evaluation of the Muscularis Propria in Cats with Diffuse Small Intestinal Lymphoma or Inflammatory Bowel Disease. </a:t>
            </a:r>
            <a:r>
              <a:rPr lang="en-ZA" i="1" dirty="0"/>
              <a:t>J Vet Intern Med </a:t>
            </a:r>
            <a:r>
              <a:rPr lang="en-ZA" dirty="0"/>
              <a:t>2010; 24: 289-292.</a:t>
            </a:r>
          </a:p>
          <a:p>
            <a:pPr algn="just"/>
            <a:r>
              <a:rPr lang="en-ZA" dirty="0"/>
              <a:t>Lingard AE, Briscoe K, Beatty JA, et al. Low-grade alimentary lymphoma: clinicopathological findings and response to treatment in 17 cases. </a:t>
            </a:r>
            <a:r>
              <a:rPr lang="en-ZA" i="1" dirty="0"/>
              <a:t>Journal of Feline Medicine and Surgery </a:t>
            </a:r>
            <a:r>
              <a:rPr lang="en-ZA" dirty="0"/>
              <a:t>2009; 11: 692-700.</a:t>
            </a:r>
          </a:p>
          <a:p>
            <a:pPr algn="just"/>
            <a:r>
              <a:rPr lang="en-ZA" dirty="0"/>
              <a:t>Evans SE, </a:t>
            </a:r>
            <a:r>
              <a:rPr lang="en-ZA" dirty="0" err="1"/>
              <a:t>Bonczynski</a:t>
            </a:r>
            <a:r>
              <a:rPr lang="en-ZA" dirty="0"/>
              <a:t> JJ, Broussard JD, et al. Comparison of endoscopic and full-thickness biopsy specimens for diagnosis of inflammatory bowel disease and alimentary tract lymphoma in cats. </a:t>
            </a:r>
            <a:r>
              <a:rPr lang="en-ZA" i="1" dirty="0"/>
              <a:t>JAVMA </a:t>
            </a:r>
            <a:r>
              <a:rPr lang="en-ZA" dirty="0"/>
              <a:t>2006; 229: 1447-1450.</a:t>
            </a:r>
            <a:endParaRPr lang="en-ZA" i="1" dirty="0"/>
          </a:p>
          <a:p>
            <a:pPr algn="just"/>
            <a:endParaRPr lang="en-ZA" i="1" dirty="0"/>
          </a:p>
          <a:p>
            <a:endParaRPr lang="en-ZA" i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3011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CE11-C88A-4EB0-B7B2-446934DB96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 and any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F0D24-3CE2-4D3B-839B-3920C8F76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5247D-92B2-47A4-BA15-E0B046C0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7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060BB-B030-45CC-B90D-2F412861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Introduction: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96A15-4339-4A98-9967-DDE944CBA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1181200"/>
            <a:ext cx="4185623" cy="691554"/>
          </a:xfrm>
        </p:spPr>
        <p:txBody>
          <a:bodyPr/>
          <a:lstStyle/>
          <a:p>
            <a:r>
              <a:rPr lang="en-ZA" b="1" dirty="0"/>
              <a:t>Gastrointestinal lymphoma: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F2B35-E283-4A08-BAE7-B2E4B6D71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3" y="2307694"/>
            <a:ext cx="4185623" cy="4440890"/>
          </a:xfrm>
        </p:spPr>
        <p:txBody>
          <a:bodyPr>
            <a:normAutofit fontScale="85000" lnSpcReduction="20000"/>
          </a:bodyPr>
          <a:lstStyle/>
          <a:p>
            <a:r>
              <a:rPr lang="en-ZA" b="1" dirty="0"/>
              <a:t>Most common anatomical form in cats</a:t>
            </a:r>
          </a:p>
          <a:p>
            <a:endParaRPr lang="en-ZA" b="1" dirty="0"/>
          </a:p>
          <a:p>
            <a:r>
              <a:rPr lang="en-ZA" b="1" dirty="0"/>
              <a:t>Accounts for 32-72% of cases</a:t>
            </a:r>
          </a:p>
          <a:p>
            <a:endParaRPr lang="en-ZA" b="1" dirty="0"/>
          </a:p>
          <a:p>
            <a:r>
              <a:rPr lang="en-ZA" b="1" dirty="0"/>
              <a:t>Median age 13 years, range 1-20 years</a:t>
            </a:r>
          </a:p>
          <a:p>
            <a:endParaRPr lang="en-ZA" b="1" dirty="0"/>
          </a:p>
          <a:p>
            <a:r>
              <a:rPr lang="en-ZA" b="1" dirty="0"/>
              <a:t>Mild </a:t>
            </a:r>
            <a:r>
              <a:rPr lang="en-ZA" b="1" dirty="0" err="1"/>
              <a:t>hypoalbuminaemia</a:t>
            </a:r>
            <a:r>
              <a:rPr lang="en-ZA" b="1" dirty="0"/>
              <a:t> in 50% of cats</a:t>
            </a:r>
          </a:p>
          <a:p>
            <a:endParaRPr lang="en-ZA" b="1" dirty="0"/>
          </a:p>
          <a:p>
            <a:r>
              <a:rPr lang="en-ZA" b="1" dirty="0" err="1"/>
              <a:t>Hypoalbuminaemia</a:t>
            </a:r>
            <a:r>
              <a:rPr lang="en-ZA" b="1" dirty="0"/>
              <a:t> in 49% of cats with lymphocytic and 50% with lymphoblastic</a:t>
            </a:r>
          </a:p>
          <a:p>
            <a:endParaRPr lang="en-ZA" b="1" dirty="0"/>
          </a:p>
          <a:p>
            <a:r>
              <a:rPr lang="en-ZA" b="1" dirty="0"/>
              <a:t>Albumin is one possible analyte that can help discriminate between IBD and GIT lymphoma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7669D-2E2C-4C22-8D2F-E15AD5BD2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6800" y="1181200"/>
            <a:ext cx="4185618" cy="806845"/>
          </a:xfrm>
        </p:spPr>
        <p:txBody>
          <a:bodyPr/>
          <a:lstStyle/>
          <a:p>
            <a:r>
              <a:rPr lang="en-ZA" b="1" dirty="0"/>
              <a:t>Feline idiopathic Inflammatory bowel disease: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0F35B-7B5D-4E2D-9D2D-9BDB77E65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6800" y="1988045"/>
            <a:ext cx="4185617" cy="44408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ZA" b="1" dirty="0"/>
          </a:p>
          <a:p>
            <a:r>
              <a:rPr lang="en-ZA" b="1" dirty="0"/>
              <a:t>A chronic enteropathy immunologically mediated </a:t>
            </a:r>
          </a:p>
          <a:p>
            <a:endParaRPr lang="en-ZA" b="1" dirty="0"/>
          </a:p>
          <a:p>
            <a:r>
              <a:rPr lang="en-ZA" b="1" dirty="0"/>
              <a:t>Feline IBD affects middle-aged animals but also in cats &lt;2 years of age </a:t>
            </a:r>
          </a:p>
          <a:p>
            <a:endParaRPr lang="en-ZA" b="1" dirty="0"/>
          </a:p>
          <a:p>
            <a:r>
              <a:rPr lang="en-ZA" b="1" dirty="0"/>
              <a:t>Limited published specifically with albumin levels in cats</a:t>
            </a:r>
          </a:p>
          <a:p>
            <a:endParaRPr lang="en-ZA" b="1" dirty="0"/>
          </a:p>
          <a:p>
            <a:r>
              <a:rPr lang="en-ZA" b="1" dirty="0">
                <a:solidFill>
                  <a:schemeClr val="tx1"/>
                </a:solidFill>
              </a:rPr>
              <a:t>In previous studies prevalence of </a:t>
            </a:r>
            <a:r>
              <a:rPr lang="en-ZA" b="1" dirty="0" err="1">
                <a:solidFill>
                  <a:schemeClr val="tx1"/>
                </a:solidFill>
              </a:rPr>
              <a:t>hypoalbuminaemia</a:t>
            </a:r>
            <a:r>
              <a:rPr lang="en-ZA" b="1" dirty="0">
                <a:solidFill>
                  <a:schemeClr val="tx1"/>
                </a:solidFill>
              </a:rPr>
              <a:t> ranged from 5% to 24%</a:t>
            </a:r>
          </a:p>
          <a:p>
            <a:endParaRPr lang="en-ZA" b="1" dirty="0"/>
          </a:p>
          <a:p>
            <a:r>
              <a:rPr lang="en-ZA" b="1" dirty="0"/>
              <a:t>Chronic intestinal inflammation a risk factor for the development of GIL?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920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4C56-1FEE-4082-90DE-46C6DB6A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Diagnosis: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FA2C7-D199-48E6-9F86-26F27A603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/>
              <a:t>Ultrasound findings with GIL indistinguishable from IBD</a:t>
            </a:r>
          </a:p>
          <a:p>
            <a:endParaRPr lang="en-ZA" b="1" dirty="0"/>
          </a:p>
          <a:p>
            <a:r>
              <a:rPr lang="en-ZA" b="1" dirty="0"/>
              <a:t>Cats with GIL18 times more then with IBD- thickened </a:t>
            </a:r>
            <a:r>
              <a:rPr lang="en-ZA" b="1" dirty="0" err="1"/>
              <a:t>muscularis</a:t>
            </a:r>
            <a:r>
              <a:rPr lang="en-ZA" b="1" dirty="0"/>
              <a:t> layer</a:t>
            </a:r>
          </a:p>
          <a:p>
            <a:endParaRPr lang="en-ZA" b="1" dirty="0"/>
          </a:p>
          <a:p>
            <a:r>
              <a:rPr lang="en-ZA" b="1" dirty="0"/>
              <a:t>Diagnostic value of cytologic evaluation questionable</a:t>
            </a:r>
          </a:p>
          <a:p>
            <a:endParaRPr lang="en-ZA" b="1" dirty="0"/>
          </a:p>
          <a:p>
            <a:r>
              <a:rPr lang="en-ZA" b="1" dirty="0"/>
              <a:t>Histopathology necessary to confirm the diagnosis</a:t>
            </a:r>
          </a:p>
          <a:p>
            <a:endParaRPr lang="en-ZA" b="1" dirty="0"/>
          </a:p>
          <a:p>
            <a:r>
              <a:rPr lang="en-ZA" b="1" dirty="0"/>
              <a:t>Endoscopy or surgically obtained intestinal biopsies</a:t>
            </a:r>
          </a:p>
        </p:txBody>
      </p:sp>
    </p:spTree>
    <p:extLst>
      <p:ext uri="{BB962C8B-B14F-4D97-AF65-F5344CB8AC3E}">
        <p14:creationId xmlns:p14="http://schemas.microsoft.com/office/powerpoint/2010/main" val="411070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41A90-3AB4-48AD-BD7C-96F67CA04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/>
          </a:blip>
          <a:srcRect l="27968" r="11431" b="1"/>
          <a:stretch/>
        </p:blipFill>
        <p:spPr>
          <a:xfrm>
            <a:off x="20" y="10"/>
            <a:ext cx="6095979" cy="6488102"/>
          </a:xfrm>
          <a:prstGeom prst="rect">
            <a:avLst/>
          </a:prstGeom>
        </p:spPr>
      </p:pic>
      <p:pic>
        <p:nvPicPr>
          <p:cNvPr id="5" name="Picture 4" descr="A picture containing black&#10;&#10;Description generated with high confidence">
            <a:extLst>
              <a:ext uri="{FF2B5EF4-FFF2-40B4-BE49-F238E27FC236}">
                <a16:creationId xmlns:a16="http://schemas.microsoft.com/office/drawing/2014/main" id="{4291FF4D-271A-46EC-9C8A-174E86745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extLst/>
          </a:blip>
          <a:srcRect l="11287" r="21064" b="-1"/>
          <a:stretch/>
        </p:blipFill>
        <p:spPr>
          <a:xfrm>
            <a:off x="6095999" y="10"/>
            <a:ext cx="6095999" cy="64881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FE648A-E270-458C-927E-254E3F54D838}"/>
              </a:ext>
            </a:extLst>
          </p:cNvPr>
          <p:cNvSpPr/>
          <p:nvPr/>
        </p:nvSpPr>
        <p:spPr>
          <a:xfrm>
            <a:off x="0" y="-91777"/>
            <a:ext cx="121919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IBD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1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36D970B9-D1C7-426F-B5B6-1CE1A6630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1" r="24212"/>
          <a:stretch/>
        </p:blipFill>
        <p:spPr>
          <a:xfrm>
            <a:off x="6095999" y="10"/>
            <a:ext cx="6095999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952E56-7C53-4A04-B14B-0E59867C8631}"/>
              </a:ext>
            </a:extLst>
          </p:cNvPr>
          <p:cNvSpPr/>
          <p:nvPr/>
        </p:nvSpPr>
        <p:spPr>
          <a:xfrm>
            <a:off x="6095999" y="6654018"/>
            <a:ext cx="347004" cy="2039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A96C545C-9D0E-4C68-A386-0C5749BD3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338"/>
            <a:ext cx="6382042" cy="56231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DFAFDB-3B4E-4870-A1D5-531463870E7C}"/>
              </a:ext>
            </a:extLst>
          </p:cNvPr>
          <p:cNvSpPr/>
          <p:nvPr/>
        </p:nvSpPr>
        <p:spPr>
          <a:xfrm>
            <a:off x="0" y="0"/>
            <a:ext cx="121919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GIL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3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5FD13B3-3F58-4777-997E-5447AA079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E7BD20-6D81-4370-9DB7-04C9B4E9F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8F0ECF-D673-4442-A82C-CDA64905A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AF8E598-80EA-41AD-A0F3-9543D601A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AC7D6F9C-7670-4ACC-ACE1-A6BD24F5C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FF420142-D3AA-46D3-A3A5-250686CD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051037D6-83DE-41D6-9103-84ABD0FEE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FCAED6F3-E1FA-489A-A2B1-E97972EB4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A247423-55F2-4D5D-806A-BE33BE6B1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2FE1F39-B712-4260-8DA6-3B6A94102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259AF7F-DAB9-4EE7-BBEF-7B961E5C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14E01B-F575-422F-B292-AA75CF4F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Endoscopy: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EAC51-B603-46E4-9AD6-B1B0176AA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2843" y="1336431"/>
            <a:ext cx="4900305" cy="552156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b="1" dirty="0"/>
              <a:t>Less invasive, shorter procedure and for unstable patients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Visualization of mucosa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b="1" dirty="0"/>
              <a:t>Main method of diagnosis in 61 of 67 cats with GIL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b="1" dirty="0"/>
              <a:t>Endoscopic biopsy diagnosis in 56 of 61 (92%) cases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b="1" dirty="0"/>
              <a:t>A study of 22 cats (12 with IBD and 10 with GIL) not passed in 8 of 22 cats.1/3 of duodenal biopsies obtained blindly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b="1" dirty="0"/>
              <a:t>9 cats diagnosed with GIL via surgery and 1 via endoscopy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4DD8A25-87F5-4556-8292-3BB196CF3A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 b="17417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386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urgical biopsies in cats">
            <a:extLst>
              <a:ext uri="{FF2B5EF4-FFF2-40B4-BE49-F238E27FC236}">
                <a16:creationId xmlns:a16="http://schemas.microsoft.com/office/drawing/2014/main" id="{CF839ECD-FD9D-45FA-84EE-3EBC7918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EED10F-3DDD-4C4F-9852-1CC84A4F50F0}"/>
              </a:ext>
            </a:extLst>
          </p:cNvPr>
          <p:cNvSpPr/>
          <p:nvPr/>
        </p:nvSpPr>
        <p:spPr>
          <a:xfrm>
            <a:off x="2674331" y="1022003"/>
            <a:ext cx="6566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SURGICAL BIOPSIES:</a:t>
            </a:r>
          </a:p>
        </p:txBody>
      </p:sp>
    </p:spTree>
    <p:extLst>
      <p:ext uri="{BB962C8B-B14F-4D97-AF65-F5344CB8AC3E}">
        <p14:creationId xmlns:p14="http://schemas.microsoft.com/office/powerpoint/2010/main" val="190487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B587-7B04-4A35-8987-14E5A862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21" y="238539"/>
            <a:ext cx="8595084" cy="1841130"/>
          </a:xfrm>
        </p:spPr>
        <p:txBody>
          <a:bodyPr/>
          <a:lstStyle/>
          <a:p>
            <a:r>
              <a:rPr lang="en-ZA" b="1" dirty="0"/>
              <a:t>STUDY AIM: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35B46-EA1A-4FF8-8EFF-B7C0FB7E3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237" y="2206279"/>
            <a:ext cx="8596668" cy="860400"/>
          </a:xfrm>
        </p:spPr>
        <p:txBody>
          <a:bodyPr/>
          <a:lstStyle/>
          <a:p>
            <a:r>
              <a:rPr lang="en-ZA" b="1" dirty="0"/>
              <a:t>Can </a:t>
            </a:r>
            <a:r>
              <a:rPr lang="en-ZA" b="1" dirty="0" err="1"/>
              <a:t>hypoalbuminaemia</a:t>
            </a:r>
            <a:r>
              <a:rPr lang="en-ZA" b="1" dirty="0"/>
              <a:t> be used as a possible biomarker to aid in differentiation between GIL and IBD in cats?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9BF669-423B-4B36-BF9C-5E866E0A6004}"/>
              </a:ext>
            </a:extLst>
          </p:cNvPr>
          <p:cNvSpPr txBox="1">
            <a:spLocks/>
          </p:cNvSpPr>
          <p:nvPr/>
        </p:nvSpPr>
        <p:spPr>
          <a:xfrm>
            <a:off x="241237" y="2636479"/>
            <a:ext cx="8596668" cy="1826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b="1" dirty="0"/>
              <a:t>HYPOTHESIS: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7EA0B-D16B-48EC-AAEB-7B5C080A8D2E}"/>
              </a:ext>
            </a:extLst>
          </p:cNvPr>
          <p:cNvSpPr/>
          <p:nvPr/>
        </p:nvSpPr>
        <p:spPr>
          <a:xfrm>
            <a:off x="144190" y="4778331"/>
            <a:ext cx="9370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err="1"/>
              <a:t>Hypoalbuminaemia</a:t>
            </a:r>
            <a:r>
              <a:rPr lang="en-ZA" b="1" dirty="0"/>
              <a:t> lower in cats with GIL compared to IBD</a:t>
            </a:r>
          </a:p>
        </p:txBody>
      </p:sp>
    </p:spTree>
    <p:extLst>
      <p:ext uri="{BB962C8B-B14F-4D97-AF65-F5344CB8AC3E}">
        <p14:creationId xmlns:p14="http://schemas.microsoft.com/office/powerpoint/2010/main" val="15450749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974</Words>
  <Application>Microsoft Macintosh PowerPoint</Application>
  <PresentationFormat>Widescreen</PresentationFormat>
  <Paragraphs>150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Wingdings</vt:lpstr>
      <vt:lpstr>Wingdings 3</vt:lpstr>
      <vt:lpstr>Facet</vt:lpstr>
      <vt:lpstr>Hypoalbuminaemia as a possible biomarker of gastro-intestinal lymphoma in cats</vt:lpstr>
      <vt:lpstr>Abstract disclosures</vt:lpstr>
      <vt:lpstr>Introduction:</vt:lpstr>
      <vt:lpstr>Diagnosis:</vt:lpstr>
      <vt:lpstr>PowerPoint Presentation</vt:lpstr>
      <vt:lpstr>PowerPoint Presentation</vt:lpstr>
      <vt:lpstr>Endoscopy:</vt:lpstr>
      <vt:lpstr>PowerPoint Presentation</vt:lpstr>
      <vt:lpstr>STUDY AIM:</vt:lpstr>
      <vt:lpstr>Materials and Methods-Study design</vt:lpstr>
      <vt:lpstr>Materials and Methods-Study design </vt:lpstr>
      <vt:lpstr>Materials and Methods: Groups</vt:lpstr>
      <vt:lpstr>Materials and Methods-Statistical analysis:</vt:lpstr>
      <vt:lpstr>Results:</vt:lpstr>
      <vt:lpstr>PowerPoint Presentation</vt:lpstr>
      <vt:lpstr>Results:</vt:lpstr>
      <vt:lpstr>PowerPoint Presentation</vt:lpstr>
      <vt:lpstr>Results:</vt:lpstr>
      <vt:lpstr>Discussion:</vt:lpstr>
      <vt:lpstr>Discussion:</vt:lpstr>
      <vt:lpstr>Conclusion:</vt:lpstr>
      <vt:lpstr>Limitations:</vt:lpstr>
      <vt:lpstr>References:</vt:lpstr>
      <vt:lpstr>Thank you and any questions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Hypoalbuminaemia as a possible biomarker of gastro-intestinal lymphoma in cats</dc:title>
  <dc:creator>Chad Berman</dc:creator>
  <cp:lastModifiedBy>Microsoft Office User</cp:lastModifiedBy>
  <cp:revision>24</cp:revision>
  <dcterms:created xsi:type="dcterms:W3CDTF">2018-07-25T17:05:48Z</dcterms:created>
  <dcterms:modified xsi:type="dcterms:W3CDTF">2018-11-02T19:29:16Z</dcterms:modified>
</cp:coreProperties>
</file>